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B469E-583A-43D3-A0E1-36FA910BAA49}" type="datetimeFigureOut">
              <a:rPr lang="it-IT" smtClean="0"/>
              <a:t>27/06/2019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11F66-5374-4B1E-8B55-2E96535104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9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1458-31FE-4293-9C73-7A2531868994}" type="datetimeFigureOut">
              <a:rPr lang="it-IT" smtClean="0"/>
              <a:t>27/06/2019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0703-6C6D-4D29-91AC-46BB1B8B45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71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1458-31FE-4293-9C73-7A2531868994}" type="datetimeFigureOut">
              <a:rPr lang="it-IT" smtClean="0"/>
              <a:t>27/06/2019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0703-6C6D-4D29-91AC-46BB1B8B45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3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1458-31FE-4293-9C73-7A2531868994}" type="datetimeFigureOut">
              <a:rPr lang="it-IT" smtClean="0"/>
              <a:t>27/06/2019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0703-6C6D-4D29-91AC-46BB1B8B45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21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1458-31FE-4293-9C73-7A2531868994}" type="datetimeFigureOut">
              <a:rPr lang="it-IT" smtClean="0"/>
              <a:t>27/06/2019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0703-6C6D-4D29-91AC-46BB1B8B45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60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1458-31FE-4293-9C73-7A2531868994}" type="datetimeFigureOut">
              <a:rPr lang="it-IT" smtClean="0"/>
              <a:t>27/06/2019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0703-6C6D-4D29-91AC-46BB1B8B45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17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1458-31FE-4293-9C73-7A2531868994}" type="datetimeFigureOut">
              <a:rPr lang="it-IT" smtClean="0"/>
              <a:t>27/06/2019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0703-6C6D-4D29-91AC-46BB1B8B45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63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1458-31FE-4293-9C73-7A2531868994}" type="datetimeFigureOut">
              <a:rPr lang="it-IT" smtClean="0"/>
              <a:t>27/06/2019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0703-6C6D-4D29-91AC-46BB1B8B45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04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1458-31FE-4293-9C73-7A2531868994}" type="datetimeFigureOut">
              <a:rPr lang="it-IT" smtClean="0"/>
              <a:t>27/06/2019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0703-6C6D-4D29-91AC-46BB1B8B45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69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1458-31FE-4293-9C73-7A2531868994}" type="datetimeFigureOut">
              <a:rPr lang="it-IT" smtClean="0"/>
              <a:t>27/06/2019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0703-6C6D-4D29-91AC-46BB1B8B45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08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1458-31FE-4293-9C73-7A2531868994}" type="datetimeFigureOut">
              <a:rPr lang="it-IT" smtClean="0"/>
              <a:t>27/06/2019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0703-6C6D-4D29-91AC-46BB1B8B45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12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1458-31FE-4293-9C73-7A2531868994}" type="datetimeFigureOut">
              <a:rPr lang="it-IT" smtClean="0"/>
              <a:t>27/06/2019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0703-6C6D-4D29-91AC-46BB1B8B45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44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01458-31FE-4293-9C73-7A2531868994}" type="datetimeFigureOut">
              <a:rPr lang="it-IT" smtClean="0"/>
              <a:t>27/06/2019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40703-6C6D-4D29-91AC-46BB1B8B45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45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72"/>
            <a:ext cx="12192000" cy="690067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791200" y="289483"/>
            <a:ext cx="5961888" cy="138499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 DEI DATI SIGNIFICATIVI </a:t>
            </a:r>
            <a:endParaRPr lang="it-IT" sz="2800" dirty="0" smtClean="0"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QUESTIONARIO </a:t>
            </a:r>
            <a:r>
              <a:rPr lang="it-IT" sz="28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 </a:t>
            </a:r>
            <a:endParaRPr lang="it-IT" sz="2800" dirty="0" smtClean="0"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err="1" smtClean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it-IT" sz="2800" dirty="0" smtClean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2018-2019</a:t>
            </a:r>
            <a:endParaRPr lang="it-IT" sz="2800" dirty="0">
              <a:latin typeface="Berlin Sans FB Demi" panose="020E0802020502020306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6333137"/>
            <a:ext cx="364540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 5° K. WOJTYLA</a:t>
            </a:r>
            <a:endParaRPr lang="it-IT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25"/>
            <a:ext cx="12192000" cy="690067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6333137"/>
            <a:ext cx="364540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 5° K. WOJTYLA</a:t>
            </a:r>
            <a:endParaRPr lang="it-IT" sz="2000" dirty="0">
              <a:latin typeface="Berlin Sans FB Demi" panose="020E0802020502020306" pitchFamily="34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48160" cy="187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" y="2044992"/>
            <a:ext cx="10863072" cy="4160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4197097" y="3936075"/>
            <a:ext cx="103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 Black" panose="020B0A04020102020204" pitchFamily="34" charset="0"/>
              </a:rPr>
              <a:t>6.1 %</a:t>
            </a:r>
            <a:endParaRPr lang="it-IT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80115"/>
            <a:ext cx="11497056" cy="650733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6333137"/>
            <a:ext cx="364540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 5° K. WOJTYLA</a:t>
            </a:r>
            <a:endParaRPr lang="it-IT" sz="2000" dirty="0">
              <a:latin typeface="Berlin Sans FB Demi" panose="020E0802020502020306" pitchFamily="34" charset="0"/>
            </a:endParaRPr>
          </a:p>
        </p:txBody>
      </p:sp>
      <p:pic>
        <p:nvPicPr>
          <p:cNvPr id="7" name="Immagin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35"/>
          <a:stretch/>
        </p:blipFill>
        <p:spPr bwMode="auto">
          <a:xfrm>
            <a:off x="195072" y="127826"/>
            <a:ext cx="11753088" cy="1371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5" t="22695"/>
          <a:stretch/>
        </p:blipFill>
        <p:spPr bwMode="auto">
          <a:xfrm>
            <a:off x="85344" y="1714860"/>
            <a:ext cx="11984736" cy="46573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29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25"/>
            <a:ext cx="12192000" cy="690067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6333137"/>
            <a:ext cx="364540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 5° K. WOJTYLA</a:t>
            </a:r>
            <a:endParaRPr lang="it-IT" sz="2000" dirty="0">
              <a:latin typeface="Berlin Sans FB Demi" panose="020E0802020502020306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98121" y="0"/>
            <a:ext cx="11554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Arial Black" panose="020B0A04020102020204" pitchFamily="34" charset="0"/>
              </a:rPr>
              <a:t>L’organizzazione scolastica consente ad allievi provenienti </a:t>
            </a:r>
            <a:r>
              <a:rPr lang="it-IT" sz="2400" dirty="0" smtClean="0">
                <a:latin typeface="Arial Black" panose="020B0A04020102020204" pitchFamily="34" charset="0"/>
              </a:rPr>
              <a:t>da   diverse </a:t>
            </a:r>
            <a:r>
              <a:rPr lang="it-IT" sz="2400" dirty="0">
                <a:latin typeface="Arial Black" panose="020B0A04020102020204" pitchFamily="34" charset="0"/>
              </a:rPr>
              <a:t>classi di partecipare in orario curricolare a gruppi di</a:t>
            </a:r>
          </a:p>
          <a:p>
            <a:pPr algn="just"/>
            <a:r>
              <a:rPr lang="it-IT" sz="2400" dirty="0">
                <a:latin typeface="Arial Black" panose="020B0A04020102020204" pitchFamily="34" charset="0"/>
              </a:rPr>
              <a:t>apprendimento cooperativi</a:t>
            </a:r>
            <a:endParaRPr lang="it-IT" sz="2800" b="1" dirty="0">
              <a:latin typeface="Arial Black" panose="020B0A04020102020204" pitchFamily="34" charset="0"/>
            </a:endParaRPr>
          </a:p>
        </p:txBody>
      </p:sp>
      <p:pic>
        <p:nvPicPr>
          <p:cNvPr id="7" name="Immagine 6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t="1" b="4193"/>
          <a:stretch/>
        </p:blipFill>
        <p:spPr bwMode="auto">
          <a:xfrm>
            <a:off x="341376" y="1367754"/>
            <a:ext cx="11582400" cy="4752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52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30"/>
            <a:ext cx="12192000" cy="690067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6333137"/>
            <a:ext cx="364540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 5° K. WOJTYLA</a:t>
            </a:r>
            <a:endParaRPr lang="it-IT" sz="2000" dirty="0">
              <a:latin typeface="Berlin Sans FB Demi" panose="020E0802020502020306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6304" y="-45328"/>
            <a:ext cx="11727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Arial Black" panose="020B0A04020102020204" pitchFamily="34" charset="0"/>
              </a:rPr>
              <a:t>Le attività di autovalutazione di istituto sono percepite a </a:t>
            </a:r>
            <a:r>
              <a:rPr lang="it-IT" sz="2000" dirty="0" smtClean="0">
                <a:latin typeface="Arial Black" panose="020B0A04020102020204" pitchFamily="34" charset="0"/>
              </a:rPr>
              <a:t>livello diffuso </a:t>
            </a:r>
            <a:r>
              <a:rPr lang="it-IT" sz="2000" dirty="0">
                <a:latin typeface="Arial Black" panose="020B0A04020102020204" pitchFamily="34" charset="0"/>
              </a:rPr>
              <a:t>dagli insegnanti come un momento cruciale </a:t>
            </a:r>
            <a:r>
              <a:rPr lang="it-IT" sz="2000" dirty="0" smtClean="0">
                <a:latin typeface="Arial Black" panose="020B0A04020102020204" pitchFamily="34" charset="0"/>
              </a:rPr>
              <a:t>per  individuare </a:t>
            </a:r>
            <a:r>
              <a:rPr lang="it-IT" sz="2000" dirty="0">
                <a:latin typeface="Arial Black" panose="020B0A04020102020204" pitchFamily="34" charset="0"/>
              </a:rPr>
              <a:t>forme di investimento per il futuro finalizzate </a:t>
            </a:r>
            <a:r>
              <a:rPr lang="it-IT" sz="2000" dirty="0" smtClean="0">
                <a:latin typeface="Arial Black" panose="020B0A04020102020204" pitchFamily="34" charset="0"/>
              </a:rPr>
              <a:t>a migliorare </a:t>
            </a:r>
            <a:r>
              <a:rPr lang="it-IT" sz="2000" dirty="0">
                <a:latin typeface="Arial Black" panose="020B0A04020102020204" pitchFamily="34" charset="0"/>
              </a:rPr>
              <a:t>l’offerta formativa e gli esiti di apprendimento di tutti</a:t>
            </a:r>
            <a:endParaRPr lang="it-IT" sz="3200" b="1" dirty="0">
              <a:latin typeface="Arial Black" panose="020B0A04020102020204" pitchFamily="34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5" y="1278111"/>
            <a:ext cx="11458955" cy="4932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2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96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Berlin Sans FB Demi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5</cp:revision>
  <dcterms:created xsi:type="dcterms:W3CDTF">2019-06-27T10:12:25Z</dcterms:created>
  <dcterms:modified xsi:type="dcterms:W3CDTF">2019-06-27T10:52:21Z</dcterms:modified>
</cp:coreProperties>
</file>